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8178BD-251A-6035-5833-3FCFAE605E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E0B2783-DE93-7056-B0B2-7DB345161B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66BA102-F7CE-A4AD-71EA-C3891FD5B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5DA95DB-94CA-E7EF-D0B9-877FC0A78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CA8BDB7-AF2F-BE50-9E77-B3E3E7AB3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1045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B4BF3F-1614-29A0-5AD2-7D345DD19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C94D198-59A0-C0AE-95B5-5096A01B8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920FAD-02F5-0B5C-E0E2-83038776E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0BE49E1-7617-B490-CA69-4D31CDC58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F1141C-0299-E58C-560E-05BEFA3AD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08847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1B0811-25E1-5B88-58C1-7E8401669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F95CE48-8205-5746-D679-FFFEE3D239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8066AE3-0E5E-7627-113F-B821063B1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7AEC0A-CAB7-67FF-170F-290B1E79F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8D2EAFB-9688-1CF6-C02D-E0AA05BB3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802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3F5D1-FC95-E93B-C5B0-D283A64F1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55F120E-3D28-7058-7A22-4AC250BCBF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FD5C19F-D339-BF65-081F-953D1A02AF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E7EFA51-4CDE-1467-C210-7602AAE28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34B5849-3087-2684-EE6F-0912D701F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8B65380-EF7A-2EEB-0805-CF417364D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11188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294B16-3CFA-C0DD-F776-F4528A86C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B7CB26A-246C-FEBF-5A8C-29FB713B8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509876A-EAFF-24BB-AA25-0F91803CCD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71825450-2A2F-1D06-C9D1-80DC47D3DC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6242BB7-C15C-39EC-66D7-8306DD30F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2599382-7C35-4DB4-4166-64C2E1E1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E002BEE1-4B98-368F-0EAD-90898D993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EB3ACC7-5B76-9F3B-17F3-237CB7425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18735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DDD369-A6FE-A839-EA14-1B4D6AA14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6E9E991-CE05-F6CF-0563-375CBC8AC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44FB061A-58E0-B769-DC77-DF872FF39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8B05AF4-8E2F-0215-F497-7D298428C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351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30C6705-204E-63D5-D0D1-D1316B7F8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998F9AD-E271-3D98-5863-0D8A05E07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6203018-A9CD-9C25-6989-980746D07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954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D89C20-0B5E-8CD7-86DE-9C41C7F4D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AC483CF-AF5E-BDE9-0A01-827C0AE8A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966CE07-BD97-5F87-D25B-376B6BA35D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ED1CBE9-1CA3-8470-EC54-9CAD5BBD3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6C5EE14-C521-C9DF-D38D-02B11979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5107B-E4F3-C8EB-D1AF-7E696BA1A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38980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1B26A5-F8A9-E17E-B44D-B636A8BF8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A0BB047B-D9D4-9DB8-8542-C1296EA824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36C1E9E-D032-AE76-AD6D-4EF0B5C6D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A3123AB-87C2-C7A6-02D0-72548865B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49E13BB-219D-420C-A59F-08DAE5A45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6537DF2-DBEB-9C18-04D3-A32BD5C49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1576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21DC1C-9751-7C8A-CF3A-4EC1B72B4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EE17FB2-B7EE-CCB7-A64E-C09E87B252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39C708-D887-4164-625F-55F56CA19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AF2781C-B78C-918F-DF08-269AF0F17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84C88FC-D826-4F9B-27B1-D5436573E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3398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800D0D82-392E-B2AB-94BA-6FEA801AAD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6FB6299-13EA-837F-849E-B7DB4D88D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1CA1117-545C-DF38-4E22-EFC2983DA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8D7C9DC-DE01-1B62-4745-558AD266E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F4D6AB0-666B-4D45-3E99-B1D4F27FD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0376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BE20C54B-2C74-3873-81F6-2ADAB2666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FA6AF51-4252-E794-5978-292BA038B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ED185B0-3E79-D3F3-309A-D3E8CC6A46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AB735-9217-43E8-BE94-6043F26AF700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3D1FC0-5F50-E024-D27E-1198AA7AD4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2F312A4-19D2-1EC9-3C03-F9B9FE4F6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C0C9A-041C-42F2-A0E0-DD8747ED57B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5958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A74AB4-59EC-3B2A-0F6D-4118D8F18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Toelichting bij 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18BAF6B-AF10-F07F-45A6-3749F0C630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/>
              <a:t>Aanvullende verkeersreglementen </a:t>
            </a:r>
          </a:p>
          <a:p>
            <a:r>
              <a:rPr lang="nl-BE" dirty="0"/>
              <a:t>inzake de </a:t>
            </a:r>
            <a:r>
              <a:rPr lang="nl-BE" dirty="0" err="1"/>
              <a:t>Diefhondtstraat</a:t>
            </a:r>
            <a:r>
              <a:rPr lang="nl-BE" dirty="0"/>
              <a:t>, </a:t>
            </a:r>
            <a:r>
              <a:rPr lang="nl-BE" dirty="0" err="1"/>
              <a:t>Noordstraat</a:t>
            </a:r>
            <a:r>
              <a:rPr lang="nl-BE" dirty="0"/>
              <a:t> en Basse </a:t>
            </a:r>
            <a:r>
              <a:rPr lang="nl-BE" dirty="0" err="1"/>
              <a:t>Censestraat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96049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6384BD-EEF6-4718-84CF-F24431A98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Stand van zaken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7C7B201-5179-9501-898B-024EB29DF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35842" cy="4351338"/>
          </a:xfrm>
        </p:spPr>
        <p:txBody>
          <a:bodyPr>
            <a:normAutofit fontScale="92500" lnSpcReduction="10000"/>
          </a:bodyPr>
          <a:lstStyle/>
          <a:p>
            <a:r>
              <a:rPr lang="nl-BE" dirty="0"/>
              <a:t>Actief aanvullend verkeersreglement omtrent zone 50</a:t>
            </a:r>
          </a:p>
          <a:p>
            <a:pPr lvl="1"/>
            <a:r>
              <a:rPr lang="nl-BE" dirty="0"/>
              <a:t>Niet meer noodzakelijk na:</a:t>
            </a:r>
          </a:p>
          <a:p>
            <a:pPr lvl="2"/>
            <a:r>
              <a:rPr lang="nl-BE" dirty="0"/>
              <a:t>Optimalisering grenzen bebouwde kom</a:t>
            </a:r>
          </a:p>
          <a:p>
            <a:pPr lvl="2"/>
            <a:r>
              <a:rPr lang="nl-BE" dirty="0"/>
              <a:t>Opname binnen ruime zone 30</a:t>
            </a:r>
          </a:p>
          <a:p>
            <a:pPr lvl="1"/>
            <a:r>
              <a:rPr lang="nl-BE" dirty="0"/>
              <a:t>Bestaande maatregelen niet opgenomen:</a:t>
            </a:r>
          </a:p>
          <a:p>
            <a:pPr lvl="2"/>
            <a:r>
              <a:rPr lang="nl-BE" dirty="0"/>
              <a:t>Voorrangsregeling</a:t>
            </a:r>
          </a:p>
          <a:p>
            <a:pPr lvl="2"/>
            <a:r>
              <a:rPr lang="nl-BE" dirty="0"/>
              <a:t>Parkeerstroken/-vakken</a:t>
            </a:r>
          </a:p>
          <a:p>
            <a:r>
              <a:rPr lang="nl-BE" dirty="0"/>
              <a:t>Sinds 2023 tijdelijk verkeersreglementen van toepassing</a:t>
            </a:r>
          </a:p>
          <a:p>
            <a:pPr lvl="1"/>
            <a:r>
              <a:rPr lang="nl-BE" dirty="0"/>
              <a:t>Weglaten bepalingen rond ‘zone 50’</a:t>
            </a:r>
          </a:p>
          <a:p>
            <a:pPr lvl="1"/>
            <a:r>
              <a:rPr lang="nl-BE" dirty="0"/>
              <a:t>Verduidelijkingen sturing leveringen (en instelling verbod voor zware vrachtwagens)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96E41A0-A671-A777-32B6-D810D7D33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20282" y="1892968"/>
            <a:ext cx="4974939" cy="4153717"/>
          </a:xfrm>
          <a:prstGeom prst="rect">
            <a:avLst/>
          </a:prstGeom>
        </p:spPr>
      </p:pic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F2B093F6-1C71-822E-3141-BCD6F1660208}"/>
              </a:ext>
            </a:extLst>
          </p:cNvPr>
          <p:cNvCxnSpPr>
            <a:cxnSpLocks/>
          </p:cNvCxnSpPr>
          <p:nvPr/>
        </p:nvCxnSpPr>
        <p:spPr>
          <a:xfrm flipV="1">
            <a:off x="10170695" y="2967789"/>
            <a:ext cx="705852" cy="1307432"/>
          </a:xfrm>
          <a:prstGeom prst="line">
            <a:avLst/>
          </a:prstGeom>
          <a:ln w="28575">
            <a:solidFill>
              <a:srgbClr val="DB08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Betekenis Verkeersbord C23 - Verboden toegang voor bestuurders van  voertuigen bestemd of gebruikt voor het vervoer van zaken.">
            <a:extLst>
              <a:ext uri="{FF2B5EF4-FFF2-40B4-BE49-F238E27FC236}">
                <a16:creationId xmlns:a16="http://schemas.microsoft.com/office/drawing/2014/main" id="{FBBDB57D-EF5F-5B79-F8B1-D7F3C2110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505" y="2320589"/>
            <a:ext cx="69532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Vrije vorm: vorm 6">
            <a:extLst>
              <a:ext uri="{FF2B5EF4-FFF2-40B4-BE49-F238E27FC236}">
                <a16:creationId xmlns:a16="http://schemas.microsoft.com/office/drawing/2014/main" id="{ADF5475A-58F1-940A-B22D-23F561DD2266}"/>
              </a:ext>
            </a:extLst>
          </p:cNvPr>
          <p:cNvSpPr/>
          <p:nvPr/>
        </p:nvSpPr>
        <p:spPr>
          <a:xfrm>
            <a:off x="8373979" y="3978442"/>
            <a:ext cx="3200400" cy="1171074"/>
          </a:xfrm>
          <a:custGeom>
            <a:avLst/>
            <a:gdLst>
              <a:gd name="connsiteX0" fmla="*/ 0 w 3200400"/>
              <a:gd name="connsiteY0" fmla="*/ 810126 h 1171074"/>
              <a:gd name="connsiteX1" fmla="*/ 48126 w 3200400"/>
              <a:gd name="connsiteY1" fmla="*/ 1042737 h 1171074"/>
              <a:gd name="connsiteX2" fmla="*/ 2735179 w 3200400"/>
              <a:gd name="connsiteY2" fmla="*/ 272716 h 1171074"/>
              <a:gd name="connsiteX3" fmla="*/ 2975810 w 3200400"/>
              <a:gd name="connsiteY3" fmla="*/ 1171074 h 1171074"/>
              <a:gd name="connsiteX4" fmla="*/ 3200400 w 3200400"/>
              <a:gd name="connsiteY4" fmla="*/ 1114926 h 1171074"/>
              <a:gd name="connsiteX5" fmla="*/ 2887579 w 3200400"/>
              <a:gd name="connsiteY5" fmla="*/ 0 h 1171074"/>
              <a:gd name="connsiteX6" fmla="*/ 0 w 3200400"/>
              <a:gd name="connsiteY6" fmla="*/ 810126 h 1171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00400" h="1171074">
                <a:moveTo>
                  <a:pt x="0" y="810126"/>
                </a:moveTo>
                <a:lnTo>
                  <a:pt x="48126" y="1042737"/>
                </a:lnTo>
                <a:lnTo>
                  <a:pt x="2735179" y="272716"/>
                </a:lnTo>
                <a:lnTo>
                  <a:pt x="2975810" y="1171074"/>
                </a:lnTo>
                <a:lnTo>
                  <a:pt x="3200400" y="1114926"/>
                </a:lnTo>
                <a:lnTo>
                  <a:pt x="2887579" y="0"/>
                </a:lnTo>
                <a:lnTo>
                  <a:pt x="0" y="810126"/>
                </a:lnTo>
                <a:close/>
              </a:path>
            </a:pathLst>
          </a:custGeom>
          <a:noFill/>
          <a:ln w="38100">
            <a:solidFill>
              <a:srgbClr val="DB08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E93C7EA6-0B66-5384-456B-0BAE496B54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67" t="6780" r="4355" b="10170"/>
          <a:stretch/>
        </p:blipFill>
        <p:spPr>
          <a:xfrm>
            <a:off x="10533933" y="2967790"/>
            <a:ext cx="567206" cy="280738"/>
          </a:xfrm>
          <a:prstGeom prst="roundRect">
            <a:avLst/>
          </a:prstGeom>
        </p:spPr>
      </p:pic>
      <p:sp>
        <p:nvSpPr>
          <p:cNvPr id="13" name="Vrije vorm: vorm 12">
            <a:extLst>
              <a:ext uri="{FF2B5EF4-FFF2-40B4-BE49-F238E27FC236}">
                <a16:creationId xmlns:a16="http://schemas.microsoft.com/office/drawing/2014/main" id="{621EA0DD-8257-6EB0-6944-2D337330AF62}"/>
              </a:ext>
            </a:extLst>
          </p:cNvPr>
          <p:cNvSpPr/>
          <p:nvPr/>
        </p:nvSpPr>
        <p:spPr>
          <a:xfrm rot="21434708">
            <a:off x="7804905" y="4950501"/>
            <a:ext cx="770021" cy="993088"/>
          </a:xfrm>
          <a:custGeom>
            <a:avLst/>
            <a:gdLst>
              <a:gd name="connsiteX0" fmla="*/ 770021 w 770021"/>
              <a:gd name="connsiteY0" fmla="*/ 1010653 h 1010653"/>
              <a:gd name="connsiteX1" fmla="*/ 505327 w 770021"/>
              <a:gd name="connsiteY1" fmla="*/ 0 h 1010653"/>
              <a:gd name="connsiteX2" fmla="*/ 0 w 770021"/>
              <a:gd name="connsiteY2" fmla="*/ 112295 h 1010653"/>
              <a:gd name="connsiteX0" fmla="*/ 770021 w 770021"/>
              <a:gd name="connsiteY0" fmla="*/ 993088 h 993088"/>
              <a:gd name="connsiteX1" fmla="*/ 536604 w 770021"/>
              <a:gd name="connsiteY1" fmla="*/ 0 h 993088"/>
              <a:gd name="connsiteX2" fmla="*/ 0 w 770021"/>
              <a:gd name="connsiteY2" fmla="*/ 94730 h 99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0021" h="993088">
                <a:moveTo>
                  <a:pt x="770021" y="993088"/>
                </a:moveTo>
                <a:lnTo>
                  <a:pt x="536604" y="0"/>
                </a:lnTo>
                <a:cubicBezTo>
                  <a:pt x="368162" y="37432"/>
                  <a:pt x="168442" y="57298"/>
                  <a:pt x="0" y="94730"/>
                </a:cubicBezTo>
              </a:path>
            </a:pathLst>
          </a:custGeom>
          <a:noFill/>
          <a:ln w="38100">
            <a:solidFill>
              <a:srgbClr val="00B050"/>
            </a:solidFill>
            <a:headEnd type="triangl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Vrije vorm: vorm 13">
            <a:extLst>
              <a:ext uri="{FF2B5EF4-FFF2-40B4-BE49-F238E27FC236}">
                <a16:creationId xmlns:a16="http://schemas.microsoft.com/office/drawing/2014/main" id="{AC23B0E8-FD85-CB61-A406-2B7A768BB5AA}"/>
              </a:ext>
            </a:extLst>
          </p:cNvPr>
          <p:cNvSpPr/>
          <p:nvPr/>
        </p:nvSpPr>
        <p:spPr>
          <a:xfrm>
            <a:off x="7587916" y="4347411"/>
            <a:ext cx="721895" cy="593557"/>
          </a:xfrm>
          <a:custGeom>
            <a:avLst/>
            <a:gdLst>
              <a:gd name="connsiteX0" fmla="*/ 721895 w 721895"/>
              <a:gd name="connsiteY0" fmla="*/ 593557 h 593557"/>
              <a:gd name="connsiteX1" fmla="*/ 561473 w 721895"/>
              <a:gd name="connsiteY1" fmla="*/ 0 h 593557"/>
              <a:gd name="connsiteX2" fmla="*/ 0 w 721895"/>
              <a:gd name="connsiteY2" fmla="*/ 144378 h 593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1895" h="593557">
                <a:moveTo>
                  <a:pt x="721895" y="593557"/>
                </a:moveTo>
                <a:lnTo>
                  <a:pt x="561473" y="0"/>
                </a:lnTo>
                <a:lnTo>
                  <a:pt x="0" y="144378"/>
                </a:lnTo>
              </a:path>
            </a:pathLst>
          </a:custGeom>
          <a:noFill/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16" name="Rechte verbindingslijn met pijl 15">
            <a:extLst>
              <a:ext uri="{FF2B5EF4-FFF2-40B4-BE49-F238E27FC236}">
                <a16:creationId xmlns:a16="http://schemas.microsoft.com/office/drawing/2014/main" id="{9F22F21C-FB1A-7A52-D989-F17C1BF31AB2}"/>
              </a:ext>
            </a:extLst>
          </p:cNvPr>
          <p:cNvCxnSpPr>
            <a:cxnSpLocks/>
          </p:cNvCxnSpPr>
          <p:nvPr/>
        </p:nvCxnSpPr>
        <p:spPr>
          <a:xfrm flipH="1">
            <a:off x="7820526" y="5398168"/>
            <a:ext cx="633663" cy="160421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741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4B0230-C364-8403-30FD-8CADFCEFD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Aanpak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7AD28B-3F9A-A8AE-0884-1C44A311B3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Integrale opname maatregelen binnen tijdelijk verkeersreglement in aanvullend verkeersreglement</a:t>
            </a:r>
          </a:p>
          <a:p>
            <a:pPr lvl="1"/>
            <a:r>
              <a:rPr lang="nl-BE" dirty="0"/>
              <a:t>Opheffen aanvullend verkeersreglement omtrent zone 50</a:t>
            </a:r>
          </a:p>
          <a:p>
            <a:pPr lvl="2"/>
            <a:r>
              <a:rPr lang="nl-BE" dirty="0"/>
              <a:t>Opheffen tijdelijk verkeersreglement inzake de Watertorenstraat</a:t>
            </a:r>
          </a:p>
          <a:p>
            <a:r>
              <a:rPr lang="nl-BE" dirty="0"/>
              <a:t>Toevoeging:</a:t>
            </a:r>
          </a:p>
          <a:p>
            <a:pPr lvl="1"/>
            <a:r>
              <a:rPr lang="nl-BE" dirty="0"/>
              <a:t>Parkeerverbod in keerpunt </a:t>
            </a:r>
            <a:r>
              <a:rPr lang="nl-BE" dirty="0" err="1"/>
              <a:t>Noordstraat</a:t>
            </a:r>
            <a:endParaRPr lang="nl-BE" dirty="0"/>
          </a:p>
          <a:p>
            <a:pPr lvl="2"/>
            <a:r>
              <a:rPr lang="nl-BE" dirty="0"/>
              <a:t>Besproken in periodiek overleg mobiliteit met lokale politie (dd. 28 april 2025)</a:t>
            </a:r>
          </a:p>
          <a:p>
            <a:pPr lvl="2"/>
            <a:r>
              <a:rPr lang="nl-BE" dirty="0"/>
              <a:t>Aanleiding: keren werd sterk bemoeilijkt door hinderlijk, maar niet foutief, geparkeerde voertuigen</a:t>
            </a:r>
          </a:p>
          <a:p>
            <a:pPr lvl="3"/>
            <a:r>
              <a:rPr lang="nl-BE" dirty="0"/>
              <a:t>Ook in Blekerijvesting en Vlaanderenstraat is gelijkaardige maatregel voorzien</a:t>
            </a:r>
          </a:p>
        </p:txBody>
      </p:sp>
    </p:spTree>
    <p:extLst>
      <p:ext uri="{BB962C8B-B14F-4D97-AF65-F5344CB8AC3E}">
        <p14:creationId xmlns:p14="http://schemas.microsoft.com/office/powerpoint/2010/main" val="330716027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135</Words>
  <Application>Microsoft Office PowerPoint</Application>
  <PresentationFormat>Breedbeeld</PresentationFormat>
  <Paragraphs>23</Paragraphs>
  <Slides>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Kantoorthema</vt:lpstr>
      <vt:lpstr>Toelichting bij </vt:lpstr>
      <vt:lpstr>Stand van zaken</vt:lpstr>
      <vt:lpstr>Aanpak</vt:lpstr>
    </vt:vector>
  </TitlesOfParts>
  <Company>Stad Menen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Toelichting bij </dc:title>
  <dc:creator>Koen Van Staeyen</dc:creator>
  <cp:lastModifiedBy>Koen Van Staeyen</cp:lastModifiedBy>
  <cp:revision>1</cp:revision>
  <dcterms:created xsi:type="dcterms:W3CDTF">2025-05-21T08:42:04Z</dcterms:created>
  <dcterms:modified xsi:type="dcterms:W3CDTF">2025-05-21T08:44:06Z</dcterms:modified>
</cp:coreProperties>
</file>